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8FA5B-E6C8-476D-83E8-849C5F36467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4A232-85CC-44F5-9B4A-9BE60E908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5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2FED1-283F-E7E5-D17D-B515E143F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F517D-09FA-30DD-04BD-0935E09C5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66F16-A1BC-AC5A-79DC-7CF7B410E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5F00-960B-44BD-8201-90D54C21E864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A4B3A-CC85-4222-8279-30C21AD99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Authorty of Savannah December 2024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A9E4B-45FD-3E06-4B53-E6C2F635E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2AD-07D1-42F2-BE26-61F0DA9A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21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EA9CD-2079-6172-132B-B58EFE571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C8FC1-6EC2-F5AB-6A47-91218666F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4F201-4776-18B2-BA2B-AC23E30E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1177E-DF01-4287-ABA7-352EBEE93D18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F4DC-8635-AAFA-D349-636FB409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Authorty of Savannah December 2024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53B05-1D49-2125-8975-0D54F448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2AD-07D1-42F2-BE26-61F0DA9A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3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7AD14-57C1-28E3-F60D-D283E38DA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3EE19-FAB1-0673-27EE-C8C47B0E10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7BE03-DED5-B66B-7A1D-623627FC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C6B69-3B1F-4A43-A17D-EE7DB3F857E6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4A3A8-24FF-CC5B-7934-7083ED5C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Authorty of Savannah December 2024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E7B8C-6C34-4523-BF37-8F61A6B14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2AD-07D1-42F2-BE26-61F0DA9A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22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D54DD-6621-A9E1-5097-999619F4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8108-180E-C87B-2906-54AC25136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48B4-4509-84DA-832F-1DADEDB4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3579-A28A-4EC1-8DD4-0BD787F5EA32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ED10E-F333-3C79-24C7-1591B6DC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Authorty of Savannah December 2024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30A73-AE48-2E73-23C5-021881838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2AD-07D1-42F2-BE26-61F0DA9A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04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22BFA-FFD9-319B-D3CC-48E7E678D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246B7-CCEC-C2B6-0F9C-2B0E3F81A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EAB15-373B-F69D-4E40-658CED0F1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4EFA-0A67-4411-982E-A70E71C470E3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04AD7-0AA4-A0FD-B409-6D6AA39C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Authorty of Savannah December 2024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63763-44F8-69F8-27D0-7E097A69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2AD-07D1-42F2-BE26-61F0DA9A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66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8841-FFB0-A6C9-47FA-61947658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F2F46-CCAF-2217-02F8-5DA0CD8F7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A808C-F5EC-B771-0F7C-AA5703D52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9C81F-F95B-BCF4-3172-1910E6664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043F2-CA01-430E-9A10-4C178BF5B49E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832E8-5114-5C49-4C74-D14A91393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Authorty of Savannah December 2024 Board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1A4DAA-BF05-7C5E-62D4-14ABD1A4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2AD-07D1-42F2-BE26-61F0DA9A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185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50707-4203-BACC-2206-30C17F4F5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8211A-8751-9F12-DBAB-6AE93DBDC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6CD59-4BDC-9368-39D4-0F1181885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0FD36D-D82B-9BC0-7B7D-9C66086F3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A39E9B-1931-0F04-0BBC-0CE393C78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9D7BED-AE9A-6568-F7E9-0B95D7138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07786-2191-4BDB-A8D1-A7E6377BF835}" type="datetime1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1539AA-D5F7-FCDC-B910-552E47A0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Authorty of Savannah December 2024 Board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F9A504-0DEB-FC9A-4BA5-7994D4CA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2AD-07D1-42F2-BE26-61F0DA9A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9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35A20-2D46-CDD2-E2C2-36ACBFA53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40A30-ACB0-C3EF-CA70-D8EF1DDB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2B4C-4898-4359-944E-028968EA8E30}" type="datetime1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3EDAAB-95FF-3D2F-DDC7-1C9D1412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Authorty of Savannah December 2024 Board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AB44D-12FA-A130-4259-5FBD3626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2AD-07D1-42F2-BE26-61F0DA9A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20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4418A-C402-992A-988A-19B46DC8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59E2-6A4A-49EE-B10F-0D16AD1509C0}" type="datetime1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400E9A-2C86-CD43-A020-EA69378F1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Authorty of Savannah December 2024 Board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0FEAC-D54C-F6FA-6903-E8004908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2AD-07D1-42F2-BE26-61F0DA9A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3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8FF77-700D-59EA-D4FD-343720CBF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AF9F1-FB89-E822-7513-04C8BC3B5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1B45C-1687-B094-9D8C-69F935017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AEE92-56F5-5CE9-18E5-E54C8ED8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426D7-695C-4161-86A2-3509C0579E9F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C70F7-6584-1051-75B2-2242DF0CD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Authorty of Savannah December 2024 Board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564C4-FFAF-B0F3-11FB-A39F2E97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2AD-07D1-42F2-BE26-61F0DA9A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86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572D4-17AC-C3B0-F0FA-A9BF60A3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5305D-ECC4-F9A0-AAD2-EE2F42155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A8B52-7A43-5676-3B0D-2CFDEE474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85A7E-4B75-5806-3B76-27AB136C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47B3D-8000-4FFE-A57B-43BB83CB9E7D}" type="datetime1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9ED05-0A43-F345-615B-DF7A6076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Authorty of Savannah December 2024 Board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63BA8-4450-52D4-9D7F-C8FC63B2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2AD-07D1-42F2-BE26-61F0DA9A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5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CAEA44-7C3A-DC39-0D6C-F779B428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C4D53-30EF-6A63-B999-4D1E8482D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598D5-2399-745B-88DD-1B6154AEF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F91F29-7964-473B-9A16-B6474A131DF9}" type="datetime1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3DB70-88B3-9640-53D2-CAA23DF74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Housing Authorty of Savannah December 2024 Board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83186-37C4-E2F4-A85A-539CA39B9F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BCE2AD-07D1-42F2-BE26-61F0DA9A4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39F916-D945-A487-7E29-BD9AEA353CE0}"/>
              </a:ext>
            </a:extLst>
          </p:cNvPr>
          <p:cNvSpPr txBox="1"/>
          <p:nvPr/>
        </p:nvSpPr>
        <p:spPr>
          <a:xfrm>
            <a:off x="1294646" y="543208"/>
            <a:ext cx="9270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Faircloth-to-RAD Development Proposal</a:t>
            </a:r>
          </a:p>
        </p:txBody>
      </p:sp>
      <p:pic>
        <p:nvPicPr>
          <p:cNvPr id="1028" name="Picture 4" descr="The Paces Foundation | Sustainable ...">
            <a:extLst>
              <a:ext uri="{FF2B5EF4-FFF2-40B4-BE49-F238E27FC236}">
                <a16:creationId xmlns:a16="http://schemas.microsoft.com/office/drawing/2014/main" id="{8D6B0C58-3570-3D78-6BB7-20B649E2F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3" y="2332925"/>
            <a:ext cx="4645941" cy="13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oho Housing Partners, LLC">
            <a:extLst>
              <a:ext uri="{FF2B5EF4-FFF2-40B4-BE49-F238E27FC236}">
                <a16:creationId xmlns:a16="http://schemas.microsoft.com/office/drawing/2014/main" id="{3265063E-BE7F-38CC-D55A-CDDF4F67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478" y="1430191"/>
            <a:ext cx="4036657" cy="322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771AB-8F77-67B6-467D-741C1AD14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8066" y="6428777"/>
            <a:ext cx="4498818" cy="370375"/>
          </a:xfrm>
        </p:spPr>
        <p:txBody>
          <a:bodyPr/>
          <a:lstStyle/>
          <a:p>
            <a:r>
              <a:rPr lang="en-US" dirty="0"/>
              <a:t>Housing Authority of Savannah December 2024 Board Meeting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FE869EA-91EB-22AB-0AE4-2B700082FC82}"/>
              </a:ext>
            </a:extLst>
          </p:cNvPr>
          <p:cNvSpPr/>
          <p:nvPr/>
        </p:nvSpPr>
        <p:spPr>
          <a:xfrm rot="16200000">
            <a:off x="5699534" y="2814306"/>
            <a:ext cx="995881" cy="3087233"/>
          </a:xfrm>
          <a:prstGeom prst="leftBrac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0A844C-C806-8705-536B-30D0E11328D4}"/>
              </a:ext>
            </a:extLst>
          </p:cNvPr>
          <p:cNvSpPr txBox="1"/>
          <p:nvPr/>
        </p:nvSpPr>
        <p:spPr>
          <a:xfrm>
            <a:off x="4500649" y="4898629"/>
            <a:ext cx="3393650" cy="37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Paces Preservation Partners</a:t>
            </a: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0DF1C83B-FA1A-B9D9-0CA6-4277138B96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1" y="187978"/>
            <a:ext cx="1612033" cy="95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44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58A41B-2020-DD19-EEBD-1AAB8C3AF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5300" cy="365125"/>
          </a:xfrm>
        </p:spPr>
        <p:txBody>
          <a:bodyPr/>
          <a:lstStyle/>
          <a:p>
            <a:r>
              <a:rPr lang="en-US" dirty="0"/>
              <a:t>Housing Authority of Savannah December 2024 Board Meeting</a:t>
            </a:r>
          </a:p>
        </p:txBody>
      </p:sp>
      <p:sp>
        <p:nvSpPr>
          <p:cNvPr id="5" name="Callout: Up Arrow 4">
            <a:extLst>
              <a:ext uri="{FF2B5EF4-FFF2-40B4-BE49-F238E27FC236}">
                <a16:creationId xmlns:a16="http://schemas.microsoft.com/office/drawing/2014/main" id="{5AC98C6B-306A-D3C5-E9B4-578FED9D8FCA}"/>
              </a:ext>
            </a:extLst>
          </p:cNvPr>
          <p:cNvSpPr/>
          <p:nvPr/>
        </p:nvSpPr>
        <p:spPr>
          <a:xfrm>
            <a:off x="1335385" y="822054"/>
            <a:ext cx="4114799" cy="4265993"/>
          </a:xfrm>
          <a:prstGeom prst="upArrow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1998 Faircloth Amendment: a Limit of 2,356 public housing units to be owned and operated by HAS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681 units converted to RAD, 918 still active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Faircloth Authority enabling HAS to develop additional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757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public housing units in Savannah</a:t>
            </a:r>
          </a:p>
          <a:p>
            <a:pPr algn="ctr"/>
            <a:endParaRPr lang="en-US" dirty="0"/>
          </a:p>
        </p:txBody>
      </p:sp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293EE815-0832-17E3-6984-2538B48F4DB7}"/>
              </a:ext>
            </a:extLst>
          </p:cNvPr>
          <p:cNvSpPr/>
          <p:nvPr/>
        </p:nvSpPr>
        <p:spPr>
          <a:xfrm>
            <a:off x="6210677" y="747634"/>
            <a:ext cx="4427145" cy="4340413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Rental Assistance Demonstration program authorizing the conversion of public housing units to Section 8, hence allowing PHAs to leverage public and private debt and equity to preserve / improve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term Section 8 contract ensures continuous affordability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rent adjustments (OCAF)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 protection</a:t>
            </a:r>
          </a:p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93A1BC-3EDC-0B6F-FCD5-F7BD9984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740" y="136525"/>
            <a:ext cx="7291543" cy="66273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Faircloth-to-RAD</a:t>
            </a:r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FA7AD506-7314-BBD8-DA5A-85D3789F24CE}"/>
              </a:ext>
            </a:extLst>
          </p:cNvPr>
          <p:cNvSpPr/>
          <p:nvPr/>
        </p:nvSpPr>
        <p:spPr>
          <a:xfrm>
            <a:off x="5522614" y="3373956"/>
            <a:ext cx="573385" cy="582408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5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D6EE01-3D55-16D8-43BD-2C0A85FF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352925" cy="406400"/>
          </a:xfrm>
        </p:spPr>
        <p:txBody>
          <a:bodyPr/>
          <a:lstStyle/>
          <a:p>
            <a:r>
              <a:rPr lang="en-US" dirty="0"/>
              <a:t>Housing Authority of Savannah December 2024 Board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E77A6B-7A96-BCAC-AEF2-DBCADD1E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30" r="232"/>
          <a:stretch/>
        </p:blipFill>
        <p:spPr>
          <a:xfrm>
            <a:off x="2341722" y="230841"/>
            <a:ext cx="7997336" cy="61255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489575-7BD3-D256-25E7-95B10DB1F1F0}"/>
              </a:ext>
            </a:extLst>
          </p:cNvPr>
          <p:cNvSpPr txBox="1"/>
          <p:nvPr/>
        </p:nvSpPr>
        <p:spPr>
          <a:xfrm>
            <a:off x="10339058" y="2505670"/>
            <a:ext cx="1852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Blackshear Homes footprint </a:t>
            </a:r>
          </a:p>
          <a:p>
            <a:pPr algn="ctr"/>
            <a:r>
              <a:rPr lang="en-US" dirty="0"/>
              <a:t>(still under DOT)</a:t>
            </a:r>
          </a:p>
        </p:txBody>
      </p:sp>
    </p:spTree>
    <p:extLst>
      <p:ext uri="{BB962C8B-B14F-4D97-AF65-F5344CB8AC3E}">
        <p14:creationId xmlns:p14="http://schemas.microsoft.com/office/powerpoint/2010/main" val="274356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09592-EDFA-2AFD-99CE-C98BFD24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43400" cy="415925"/>
          </a:xfrm>
        </p:spPr>
        <p:txBody>
          <a:bodyPr/>
          <a:lstStyle/>
          <a:p>
            <a:r>
              <a:rPr lang="en-US" dirty="0"/>
              <a:t>Housing Authority of Savannah December 2024 Board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97288-3540-C3EA-B662-205BC453E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485900"/>
            <a:ext cx="8763000" cy="3886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C5FD2F-5FA8-8C76-BBB1-52D09AFE1108}"/>
              </a:ext>
            </a:extLst>
          </p:cNvPr>
          <p:cNvSpPr txBox="1"/>
          <p:nvPr/>
        </p:nvSpPr>
        <p:spPr>
          <a:xfrm>
            <a:off x="955706" y="359121"/>
            <a:ext cx="10280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Proposal by Paces Preservation Partners: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Development of a senior property with 86 units of one and two bedrooms, among which 30 units would be Faircloth-to-RAD units receiving HAS assistance through Project-Based Vouchers (PBVs)</a:t>
            </a:r>
          </a:p>
        </p:txBody>
      </p:sp>
    </p:spTree>
    <p:extLst>
      <p:ext uri="{BB962C8B-B14F-4D97-AF65-F5344CB8AC3E}">
        <p14:creationId xmlns:p14="http://schemas.microsoft.com/office/powerpoint/2010/main" val="304560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B37C6-978A-D64E-3AE2-7E3092515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05300" cy="365126"/>
          </a:xfrm>
        </p:spPr>
        <p:txBody>
          <a:bodyPr/>
          <a:lstStyle/>
          <a:p>
            <a:r>
              <a:rPr lang="en-US" dirty="0"/>
              <a:t>Housing Authority of Savannah December 2024 Board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B35C32-0CDE-2418-F844-D46EDF66D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404" y="136524"/>
            <a:ext cx="8400721" cy="6085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4A2000-26EB-2B1A-8934-48BA7B7A9CAA}"/>
              </a:ext>
            </a:extLst>
          </p:cNvPr>
          <p:cNvSpPr txBox="1"/>
          <p:nvPr/>
        </p:nvSpPr>
        <p:spPr>
          <a:xfrm>
            <a:off x="9763125" y="2505670"/>
            <a:ext cx="2333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Preliminary site Plan: vacant parcels on Wheaton Street</a:t>
            </a:r>
          </a:p>
        </p:txBody>
      </p:sp>
    </p:spTree>
    <p:extLst>
      <p:ext uri="{BB962C8B-B14F-4D97-AF65-F5344CB8AC3E}">
        <p14:creationId xmlns:p14="http://schemas.microsoft.com/office/powerpoint/2010/main" val="2277295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4F879E-E566-7E04-C47F-4D0B00F39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362450" cy="349250"/>
          </a:xfrm>
        </p:spPr>
        <p:txBody>
          <a:bodyPr/>
          <a:lstStyle/>
          <a:p>
            <a:r>
              <a:rPr lang="en-US" dirty="0"/>
              <a:t>Housing Authority of Savannah December 2024 Board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C419F3-B26C-9D39-5C74-6AEDAD2DB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44" y="323850"/>
            <a:ext cx="8376558" cy="6032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BDF27D-197E-3C69-EAA4-FFECEB789394}"/>
              </a:ext>
            </a:extLst>
          </p:cNvPr>
          <p:cNvSpPr txBox="1"/>
          <p:nvPr/>
        </p:nvSpPr>
        <p:spPr>
          <a:xfrm>
            <a:off x="9601200" y="2724745"/>
            <a:ext cx="233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Preliminary site Plan: vacant parcel between Joe and Rockefeller Streets</a:t>
            </a:r>
          </a:p>
        </p:txBody>
      </p:sp>
    </p:spTree>
    <p:extLst>
      <p:ext uri="{BB962C8B-B14F-4D97-AF65-F5344CB8AC3E}">
        <p14:creationId xmlns:p14="http://schemas.microsoft.com/office/powerpoint/2010/main" val="158475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7D3EA4-83F8-EB02-B4CD-ED0765E1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77" y="136525"/>
            <a:ext cx="10515600" cy="62170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Preliminary Development Budget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A80EA5-8C06-EAE4-DD40-75BD270E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71558" y="6356350"/>
            <a:ext cx="4390176" cy="365125"/>
          </a:xfrm>
        </p:spPr>
        <p:txBody>
          <a:bodyPr/>
          <a:lstStyle/>
          <a:p>
            <a:r>
              <a:rPr lang="en-US" dirty="0"/>
              <a:t>Housing Authority of Savannah December 2024 Board Meeting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532E15-5920-7244-4FE7-2EEAA47880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53059"/>
              </p:ext>
            </p:extLst>
          </p:nvPr>
        </p:nvGraphicFramePr>
        <p:xfrm>
          <a:off x="851026" y="866869"/>
          <a:ext cx="5015620" cy="2467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279">
                  <a:extLst>
                    <a:ext uri="{9D8B030D-6E8A-4147-A177-3AD203B41FA5}">
                      <a16:colId xmlns:a16="http://schemas.microsoft.com/office/drawing/2014/main" val="2161168697"/>
                    </a:ext>
                  </a:extLst>
                </a:gridCol>
                <a:gridCol w="1412341">
                  <a:extLst>
                    <a:ext uri="{9D8B030D-6E8A-4147-A177-3AD203B41FA5}">
                      <a16:colId xmlns:a16="http://schemas.microsoft.com/office/drawing/2014/main" val="942487607"/>
                    </a:ext>
                  </a:extLst>
                </a:gridCol>
              </a:tblGrid>
              <a:tr h="5912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Sources of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2028929"/>
                  </a:ext>
                </a:extLst>
              </a:tr>
              <a:tr h="693881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9% Low-Income Housing Tax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$19,978,002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5686892"/>
                  </a:ext>
                </a:extLst>
              </a:tr>
              <a:tr h="5912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Permanent Loan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$6,900,000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773020"/>
                  </a:ext>
                </a:extLst>
              </a:tr>
              <a:tr h="59122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$26,878,002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42027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89ACB29-DA7D-E6B1-88FC-7B4DFAF271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855194"/>
              </p:ext>
            </p:extLst>
          </p:nvPr>
        </p:nvGraphicFramePr>
        <p:xfrm>
          <a:off x="820093" y="3495124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94062552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69652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of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423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Hard Construction Costs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$18,882,504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39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Soft Costs (A&amp;E, Legal, Fees, Marketing)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$5,915,498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267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Developer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$2,079,000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6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 Ground 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872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Use of Funds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$26,878,002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10437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A3D446E-4253-9B99-445E-5C92C775C9F5}"/>
              </a:ext>
            </a:extLst>
          </p:cNvPr>
          <p:cNvSpPr txBox="1"/>
          <p:nvPr/>
        </p:nvSpPr>
        <p:spPr>
          <a:xfrm>
            <a:off x="9062519" y="5368939"/>
            <a:ext cx="1992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$312K / unit</a:t>
            </a:r>
          </a:p>
        </p:txBody>
      </p:sp>
    </p:spTree>
    <p:extLst>
      <p:ext uri="{BB962C8B-B14F-4D97-AF65-F5344CB8AC3E}">
        <p14:creationId xmlns:p14="http://schemas.microsoft.com/office/powerpoint/2010/main" val="3445838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5906E2-14C3-276A-D461-03BF683C7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772" y="363569"/>
            <a:ext cx="10515600" cy="92075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Preliminary Rent Schedule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DC76D-F467-4B25-E95E-40B0A576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343400" cy="358775"/>
          </a:xfrm>
        </p:spPr>
        <p:txBody>
          <a:bodyPr/>
          <a:lstStyle/>
          <a:p>
            <a:r>
              <a:rPr lang="en-US" dirty="0"/>
              <a:t>Housing Authority of Savannah December 2024 Board Meeting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010E96B-7CD8-8E48-78B7-084FC04E1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067461"/>
              </p:ext>
            </p:extLst>
          </p:nvPr>
        </p:nvGraphicFramePr>
        <p:xfrm>
          <a:off x="1939452" y="1420189"/>
          <a:ext cx="8313095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2619">
                  <a:extLst>
                    <a:ext uri="{9D8B030D-6E8A-4147-A177-3AD203B41FA5}">
                      <a16:colId xmlns:a16="http://schemas.microsoft.com/office/drawing/2014/main" val="484478956"/>
                    </a:ext>
                  </a:extLst>
                </a:gridCol>
                <a:gridCol w="1662619">
                  <a:extLst>
                    <a:ext uri="{9D8B030D-6E8A-4147-A177-3AD203B41FA5}">
                      <a16:colId xmlns:a16="http://schemas.microsoft.com/office/drawing/2014/main" val="2458536694"/>
                    </a:ext>
                  </a:extLst>
                </a:gridCol>
                <a:gridCol w="1662619">
                  <a:extLst>
                    <a:ext uri="{9D8B030D-6E8A-4147-A177-3AD203B41FA5}">
                      <a16:colId xmlns:a16="http://schemas.microsoft.com/office/drawing/2014/main" val="2223668839"/>
                    </a:ext>
                  </a:extLst>
                </a:gridCol>
                <a:gridCol w="1662619">
                  <a:extLst>
                    <a:ext uri="{9D8B030D-6E8A-4147-A177-3AD203B41FA5}">
                      <a16:colId xmlns:a16="http://schemas.microsoft.com/office/drawing/2014/main" val="2796235469"/>
                    </a:ext>
                  </a:extLst>
                </a:gridCol>
                <a:gridCol w="1662619">
                  <a:extLst>
                    <a:ext uri="{9D8B030D-6E8A-4147-A177-3AD203B41FA5}">
                      <a16:colId xmlns:a16="http://schemas.microsoft.com/office/drawing/2014/main" val="1889661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 of 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Number of Units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Sq. Ft.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Gross 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779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 1 BDRM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 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737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LIHTC 1 BDRM</a:t>
                      </a: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 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$1,040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91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LIHTC 1 BDRM</a:t>
                      </a: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$1,387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394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RAD 2 BDRMs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 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409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LIHTC 2 BDRMs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60% 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$1,248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1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LIHTC 2 BDRMs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$1,664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88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9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66D68-387F-E5DD-0344-EBB9A5296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Housing Authorty of Savannah December 2024 Board Meeting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EA1264-2696-7634-117D-17D68A9B3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7965"/>
            <a:ext cx="10515600" cy="83898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Preliminary Development Schedule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6ED311-3F01-5101-08DE-3F5EF1F1B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625210"/>
              </p:ext>
            </p:extLst>
          </p:nvPr>
        </p:nvGraphicFramePr>
        <p:xfrm>
          <a:off x="1186004" y="1381399"/>
          <a:ext cx="9551406" cy="4095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24666">
                  <a:extLst>
                    <a:ext uri="{9D8B030D-6E8A-4147-A177-3AD203B41FA5}">
                      <a16:colId xmlns:a16="http://schemas.microsoft.com/office/drawing/2014/main" val="125520548"/>
                    </a:ext>
                  </a:extLst>
                </a:gridCol>
                <a:gridCol w="2326740">
                  <a:extLst>
                    <a:ext uri="{9D8B030D-6E8A-4147-A177-3AD203B41FA5}">
                      <a16:colId xmlns:a16="http://schemas.microsoft.com/office/drawing/2014/main" val="2320907301"/>
                    </a:ext>
                  </a:extLst>
                </a:gridCol>
              </a:tblGrid>
              <a:tr h="4693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17578"/>
                  </a:ext>
                </a:extLst>
              </a:tr>
              <a:tr h="469309">
                <a:tc>
                  <a:txBody>
                    <a:bodyPr/>
                    <a:lstStyle/>
                    <a:p>
                      <a:r>
                        <a:rPr lang="en-US" dirty="0"/>
                        <a:t>Initiate negotiation with Paces Preservation Partner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8255"/>
                  </a:ext>
                </a:extLst>
              </a:tr>
              <a:tr h="469309">
                <a:tc>
                  <a:txBody>
                    <a:bodyPr/>
                    <a:lstStyle/>
                    <a:p>
                      <a:r>
                        <a:rPr lang="en-US" dirty="0"/>
                        <a:t>Development Agreement for Board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February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880941"/>
                  </a:ext>
                </a:extLst>
              </a:tr>
              <a:tr h="810039">
                <a:tc>
                  <a:txBody>
                    <a:bodyPr/>
                    <a:lstStyle/>
                    <a:p>
                      <a:r>
                        <a:rPr lang="en-US" dirty="0"/>
                        <a:t>LIHTC submission to the State Department of Community Affairs (DCA)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316510"/>
                  </a:ext>
                </a:extLst>
              </a:tr>
              <a:tr h="469309">
                <a:tc>
                  <a:txBody>
                    <a:bodyPr/>
                    <a:lstStyle/>
                    <a:p>
                      <a:r>
                        <a:rPr lang="en-US" dirty="0"/>
                        <a:t>LIHTC Award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October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2348417"/>
                  </a:ext>
                </a:extLst>
              </a:tr>
              <a:tr h="469309">
                <a:tc>
                  <a:txBody>
                    <a:bodyPr/>
                    <a:lstStyle/>
                    <a:p>
                      <a:r>
                        <a:rPr lang="en-US" dirty="0"/>
                        <a:t>Pre-Development Phase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Oct 2025 – Aug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461071"/>
                  </a:ext>
                </a:extLst>
              </a:tr>
              <a:tr h="469309">
                <a:tc>
                  <a:txBody>
                    <a:bodyPr/>
                    <a:lstStyle/>
                    <a:p>
                      <a:r>
                        <a:rPr lang="en-US" dirty="0"/>
                        <a:t>Financial Closing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September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4110908"/>
                  </a:ext>
                </a:extLst>
              </a:tr>
              <a:tr h="469309">
                <a:tc>
                  <a:txBody>
                    <a:bodyPr/>
                    <a:lstStyle/>
                    <a:p>
                      <a:r>
                        <a:rPr lang="en-US" dirty="0"/>
                        <a:t>Construction Completion and RAD Closing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December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3002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491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431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 Theme</vt:lpstr>
      <vt:lpstr>PowerPoint Presentation</vt:lpstr>
      <vt:lpstr>Faircloth-to-RAD</vt:lpstr>
      <vt:lpstr>PowerPoint Presentation</vt:lpstr>
      <vt:lpstr>PowerPoint Presentation</vt:lpstr>
      <vt:lpstr>PowerPoint Presentation</vt:lpstr>
      <vt:lpstr>PowerPoint Presentation</vt:lpstr>
      <vt:lpstr> Preliminary Development Budget</vt:lpstr>
      <vt:lpstr>Preliminary Rent Schedule</vt:lpstr>
      <vt:lpstr>Preliminary Development Schedule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Rafaella Nutini</dc:creator>
  <cp:lastModifiedBy>Rafaella Nutini</cp:lastModifiedBy>
  <cp:revision>5</cp:revision>
  <dcterms:created xsi:type="dcterms:W3CDTF">2024-12-09T20:46:32Z</dcterms:created>
  <dcterms:modified xsi:type="dcterms:W3CDTF">2024-12-09T21:59:08Z</dcterms:modified>
</cp:coreProperties>
</file>